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859" r:id="rId2"/>
    <p:sldId id="1189" r:id="rId3"/>
    <p:sldId id="1168" r:id="rId4"/>
    <p:sldId id="1286" r:id="rId5"/>
    <p:sldId id="1284" r:id="rId6"/>
    <p:sldId id="1169" r:id="rId7"/>
    <p:sldId id="1177" r:id="rId8"/>
    <p:sldId id="1178" r:id="rId9"/>
    <p:sldId id="1179" r:id="rId10"/>
    <p:sldId id="1180" r:id="rId11"/>
    <p:sldId id="1287" r:id="rId12"/>
    <p:sldId id="1288" r:id="rId13"/>
    <p:sldId id="1182" r:id="rId14"/>
    <p:sldId id="1291" r:id="rId15"/>
    <p:sldId id="1292" r:id="rId16"/>
    <p:sldId id="1293" r:id="rId17"/>
    <p:sldId id="1294" r:id="rId18"/>
    <p:sldId id="1183" r:id="rId19"/>
    <p:sldId id="1184" r:id="rId20"/>
    <p:sldId id="1295" r:id="rId21"/>
    <p:sldId id="1185" r:id="rId22"/>
    <p:sldId id="1186" r:id="rId23"/>
    <p:sldId id="1187" r:id="rId2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412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第四单元  科学与文化论著研习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14 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*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天文学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上的旷世之争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如何找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总的原则是依据切片中的关键词语在文中找到相应的信息源。实际情况是，有的选项（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或选项中的分句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）概括程度较低，与原文中的信息对应程度强，切片后能直接迅速地找到信息源；有的选项（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或选项中的分句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）概括性强，是跨句子、跨段落的信息整合，不能直接在原文中找到相关词句，我们在切片后需要先将原文相关的关键词句的意义提炼压缩，然后再确定信息源。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071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对照原文信息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从三个层级比对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在完成切片找对应后，可以采用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三级比对法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）检索定位，比对句中词语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因为命题者采用删词、添词、改词的手段来设置部分选项，所以抓住选项或原文中的这些词语比对，就能迅速排除部分选项。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524605"/>
              </p:ext>
            </p:extLst>
          </p:nvPr>
        </p:nvGraphicFramePr>
        <p:xfrm>
          <a:off x="343711" y="3638128"/>
          <a:ext cx="11502992" cy="1879104"/>
        </p:xfrm>
        <a:graphic>
          <a:graphicData uri="http://schemas.openxmlformats.org/drawingml/2006/table">
            <a:tbl>
              <a:tblPr firstRow="1" firstCol="1" bandRow="1"/>
              <a:tblGrid>
                <a:gridCol w="1214991">
                  <a:extLst>
                    <a:ext uri="{9D8B030D-6E8A-4147-A177-3AD203B41FA5}">
                      <a16:colId xmlns:a16="http://schemas.microsoft.com/office/drawing/2014/main" val="754971230"/>
                    </a:ext>
                  </a:extLst>
                </a:gridCol>
                <a:gridCol w="6192688">
                  <a:extLst>
                    <a:ext uri="{9D8B030D-6E8A-4147-A177-3AD203B41FA5}">
                      <a16:colId xmlns:a16="http://schemas.microsoft.com/office/drawing/2014/main" val="567236040"/>
                    </a:ext>
                  </a:extLst>
                </a:gridCol>
                <a:gridCol w="4095313">
                  <a:extLst>
                    <a:ext uri="{9D8B030D-6E8A-4147-A177-3AD203B41FA5}">
                      <a16:colId xmlns:a16="http://schemas.microsoft.com/office/drawing/2014/main" val="4097974326"/>
                    </a:ext>
                  </a:extLst>
                </a:gridCol>
              </a:tblGrid>
              <a:tr h="626368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句中关键词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易设陷阱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9126040"/>
                  </a:ext>
                </a:extLst>
              </a:tr>
              <a:tr h="62636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范围词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全、都、一些、部分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以偏概全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9032653"/>
                  </a:ext>
                </a:extLst>
              </a:tr>
              <a:tr h="62636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程度词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必须、一定、非常、十分、更、极其、比较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武断绝对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19695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463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614341"/>
              </p:ext>
            </p:extLst>
          </p:nvPr>
        </p:nvGraphicFramePr>
        <p:xfrm>
          <a:off x="334566" y="1268761"/>
          <a:ext cx="11521280" cy="3312365"/>
        </p:xfrm>
        <a:graphic>
          <a:graphicData uri="http://schemas.openxmlformats.org/drawingml/2006/table">
            <a:tbl>
              <a:tblPr firstRow="1" firstCol="1" bandRow="1"/>
              <a:tblGrid>
                <a:gridCol w="1728192">
                  <a:extLst>
                    <a:ext uri="{9D8B030D-6E8A-4147-A177-3AD203B41FA5}">
                      <a16:colId xmlns:a16="http://schemas.microsoft.com/office/drawing/2014/main" val="3256419791"/>
                    </a:ext>
                  </a:extLst>
                </a:gridCol>
                <a:gridCol w="4896544">
                  <a:extLst>
                    <a:ext uri="{9D8B030D-6E8A-4147-A177-3AD203B41FA5}">
                      <a16:colId xmlns:a16="http://schemas.microsoft.com/office/drawing/2014/main" val="2964291332"/>
                    </a:ext>
                  </a:extLst>
                </a:gridCol>
                <a:gridCol w="4896544">
                  <a:extLst>
                    <a:ext uri="{9D8B030D-6E8A-4147-A177-3AD203B41FA5}">
                      <a16:colId xmlns:a16="http://schemas.microsoft.com/office/drawing/2014/main" val="779177507"/>
                    </a:ext>
                  </a:extLst>
                </a:gridCol>
              </a:tblGrid>
              <a:tr h="662473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句中关键词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易设陷阱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0681857"/>
                  </a:ext>
                </a:extLst>
              </a:tr>
              <a:tr h="66247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频率词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通常、总是、有时、偶尔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以偏概全</a:t>
                      </a: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、武断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绝对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987674"/>
                  </a:ext>
                </a:extLst>
              </a:tr>
              <a:tr h="66247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时态词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目前、将、曾经、过去、现在等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混淆时态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0489042"/>
                  </a:ext>
                </a:extLst>
              </a:tr>
              <a:tr h="66247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指代词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之、其、此、这、它、那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偷换概念、</a:t>
                      </a: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张冠李戴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、以偏概全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4691947"/>
                  </a:ext>
                </a:extLst>
              </a:tr>
              <a:tr h="66247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是非词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必定、的确、有、无、是、无非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混淆是非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3857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7415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）聚焦逻辑，比对句间关系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首先，逐项审查每一个选项有几个分句，分句间是什么关系（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重点抓关联词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）。其次，比对分句的含意在原文中是否有依据，分句之间的逻辑关系在原文中是否有依据。尤其要看因果关系是否有强加、倒置、不当等现象。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36532"/>
              </p:ext>
            </p:extLst>
          </p:nvPr>
        </p:nvGraphicFramePr>
        <p:xfrm>
          <a:off x="343712" y="3068960"/>
          <a:ext cx="11502991" cy="2346385"/>
        </p:xfrm>
        <a:graphic>
          <a:graphicData uri="http://schemas.openxmlformats.org/drawingml/2006/table">
            <a:tbl>
              <a:tblPr firstRow="1" firstCol="1" bandRow="1"/>
              <a:tblGrid>
                <a:gridCol w="1431014">
                  <a:extLst>
                    <a:ext uri="{9D8B030D-6E8A-4147-A177-3AD203B41FA5}">
                      <a16:colId xmlns:a16="http://schemas.microsoft.com/office/drawing/2014/main" val="3849656798"/>
                    </a:ext>
                  </a:extLst>
                </a:gridCol>
                <a:gridCol w="4752528">
                  <a:extLst>
                    <a:ext uri="{9D8B030D-6E8A-4147-A177-3AD203B41FA5}">
                      <a16:colId xmlns:a16="http://schemas.microsoft.com/office/drawing/2014/main" val="3804279061"/>
                    </a:ext>
                  </a:extLst>
                </a:gridCol>
                <a:gridCol w="5319449">
                  <a:extLst>
                    <a:ext uri="{9D8B030D-6E8A-4147-A177-3AD203B41FA5}">
                      <a16:colId xmlns:a16="http://schemas.microsoft.com/office/drawing/2014/main" val="1742095838"/>
                    </a:ext>
                  </a:extLst>
                </a:gridCol>
              </a:tblGrid>
              <a:tr h="56610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句间关系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设误方式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易设陷阱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893262"/>
                  </a:ext>
                </a:extLst>
              </a:tr>
              <a:tr h="56610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因果关系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因果颠倒、强加因果、变换原因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因果混乱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8958276"/>
                  </a:ext>
                </a:extLst>
              </a:tr>
              <a:tr h="121418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假设关系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假设的结果变成了现实；或变换了假设前提；或变成其他关系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混淆时态、混淆是非、曲解文意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38715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6796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492363"/>
              </p:ext>
            </p:extLst>
          </p:nvPr>
        </p:nvGraphicFramePr>
        <p:xfrm>
          <a:off x="334567" y="908720"/>
          <a:ext cx="11521280" cy="4464495"/>
        </p:xfrm>
        <a:graphic>
          <a:graphicData uri="http://schemas.openxmlformats.org/drawingml/2006/table">
            <a:tbl>
              <a:tblPr firstRow="1" firstCol="1" bandRow="1"/>
              <a:tblGrid>
                <a:gridCol w="1368151">
                  <a:extLst>
                    <a:ext uri="{9D8B030D-6E8A-4147-A177-3AD203B41FA5}">
                      <a16:colId xmlns:a16="http://schemas.microsoft.com/office/drawing/2014/main" val="2788969121"/>
                    </a:ext>
                  </a:extLst>
                </a:gridCol>
                <a:gridCol w="6120680">
                  <a:extLst>
                    <a:ext uri="{9D8B030D-6E8A-4147-A177-3AD203B41FA5}">
                      <a16:colId xmlns:a16="http://schemas.microsoft.com/office/drawing/2014/main" val="4253127645"/>
                    </a:ext>
                  </a:extLst>
                </a:gridCol>
                <a:gridCol w="4032449">
                  <a:extLst>
                    <a:ext uri="{9D8B030D-6E8A-4147-A177-3AD203B41FA5}">
                      <a16:colId xmlns:a16="http://schemas.microsoft.com/office/drawing/2014/main" val="3418889091"/>
                    </a:ext>
                  </a:extLst>
                </a:gridCol>
              </a:tblGrid>
              <a:tr h="60051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句间关系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设误方式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易设陷阱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1980981"/>
                  </a:ext>
                </a:extLst>
              </a:tr>
              <a:tr h="128799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条件关系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两个分句间把充分条件换成了必要条件，或把必要条件换成了充分条件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混淆是非、曲解文意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3820110"/>
                  </a:ext>
                </a:extLst>
              </a:tr>
              <a:tr h="128799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递进关系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转换了前后两个句子间的关系，或把递进关系变成其他关系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曲解文意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3839893"/>
                  </a:ext>
                </a:extLst>
              </a:tr>
              <a:tr h="128799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并列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转折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关系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把并列关系或转折关系的前后语句转换成了其他关系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曲解文意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841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0793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）分析推断，比对依据和结论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比对选项中的原因、条件、结论是否有依据。选项所述的原因、条件、结论在原文中是否涉及，是否能从原文中推断出来；原因或条件与结论之间是否有合理的逻辑关系。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81137"/>
              </p:ext>
            </p:extLst>
          </p:nvPr>
        </p:nvGraphicFramePr>
        <p:xfrm>
          <a:off x="343711" y="3068960"/>
          <a:ext cx="11502992" cy="2005960"/>
        </p:xfrm>
        <a:graphic>
          <a:graphicData uri="http://schemas.openxmlformats.org/drawingml/2006/table">
            <a:tbl>
              <a:tblPr firstRow="1" firstCol="1" bandRow="1"/>
              <a:tblGrid>
                <a:gridCol w="5823503">
                  <a:extLst>
                    <a:ext uri="{9D8B030D-6E8A-4147-A177-3AD203B41FA5}">
                      <a16:colId xmlns:a16="http://schemas.microsoft.com/office/drawing/2014/main" val="2964620448"/>
                    </a:ext>
                  </a:extLst>
                </a:gridCol>
                <a:gridCol w="5679489">
                  <a:extLst>
                    <a:ext uri="{9D8B030D-6E8A-4147-A177-3AD203B41FA5}">
                      <a16:colId xmlns:a16="http://schemas.microsoft.com/office/drawing/2014/main" val="1914700201"/>
                    </a:ext>
                  </a:extLst>
                </a:gridCol>
              </a:tblGrid>
              <a:tr h="60977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依据、结论选项特征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易设陷阱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3714144"/>
                  </a:ext>
                </a:extLst>
              </a:tr>
              <a:tr h="139618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互换位置：选项将原文中句子的陈述对象和被陈述对象倒置，造成结论与依据互换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张冠李戴、因果混乱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07386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85255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5735"/>
              </p:ext>
            </p:extLst>
          </p:nvPr>
        </p:nvGraphicFramePr>
        <p:xfrm>
          <a:off x="334566" y="980728"/>
          <a:ext cx="11521280" cy="3744416"/>
        </p:xfrm>
        <a:graphic>
          <a:graphicData uri="http://schemas.openxmlformats.org/drawingml/2006/table">
            <a:tbl>
              <a:tblPr firstRow="1" firstCol="1" bandRow="1"/>
              <a:tblGrid>
                <a:gridCol w="8784976">
                  <a:extLst>
                    <a:ext uri="{9D8B030D-6E8A-4147-A177-3AD203B41FA5}">
                      <a16:colId xmlns:a16="http://schemas.microsoft.com/office/drawing/2014/main" val="4022661417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1693650657"/>
                    </a:ext>
                  </a:extLst>
                </a:gridCol>
              </a:tblGrid>
              <a:tr h="56912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依据、结论选项特征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易设陷阱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8369168"/>
                  </a:ext>
                </a:extLst>
              </a:tr>
              <a:tr h="317529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结论或依据残缺：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选项中的结论在原文中能找到，但是选项所说的依据在原文中却找不到。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选项中的依据在原文中能找到，但是无法得出选项结论。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选项中的结论是多种依据推断出来的，但是选项只有其中一种依据。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选项中的依据可造成多种结果，但是选项中的结论只有一个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无中生有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、以偏概全、因果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混乱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6232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26863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 题 要 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新高考信息类文本阅读题，第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题通常要求理解分析材料内容，侧重考查信息获取、筛选、加工，可称为理解分析内容题；第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题通常要求根据材料内容判断说题，侧重考查推断，可称为逻辑推断题。两类题目分别应注意以下答题要点。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）理解分析内容题：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找准相关文字。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比对选项与相关文字。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排查选项：排错、排异、排无。（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）逻辑推断题：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看推断在文中是否有依据。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看逻辑关系是否合理。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看结论是否真实、合理。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7308" y="4706854"/>
            <a:ext cx="11439394" cy="576248"/>
            <a:chOff x="407308" y="4869160"/>
            <a:chExt cx="11439394" cy="576248"/>
          </a:xfrm>
        </p:grpSpPr>
        <p:sp>
          <p:nvSpPr>
            <p:cNvPr id="4" name="内容占位符 1"/>
            <p:cNvSpPr txBox="1">
              <a:spLocks/>
            </p:cNvSpPr>
            <p:nvPr/>
          </p:nvSpPr>
          <p:spPr bwMode="auto">
            <a:xfrm>
              <a:off x="3117294" y="4869160"/>
              <a:ext cx="8729408" cy="576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spAutoFit/>
            </a:bodyPr>
            <a:lstStyle>
              <a:lvl1pPr marL="0" indent="0" algn="just" rtl="0" fontAlgn="base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FontTx/>
                <a:buNone/>
                <a:tabLst>
                  <a:tab pos="5645150" algn="l"/>
                  <a:tab pos="9862820" algn="l"/>
                </a:tabLst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本课</a:t>
              </a:r>
              <a:r>
                <a:rPr lang="en-US" altLang="zh-CN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信息类阅读拓展提优</a:t>
              </a:r>
              <a:r>
                <a:rPr lang="en-US" altLang="zh-CN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第</a:t>
              </a:r>
              <a:r>
                <a: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9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题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（</a:t>
              </a:r>
              <a:r>
                <a: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P81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）</a:t>
              </a:r>
              <a:r>
                <a:rPr lang="zh-CN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21XBS5.EPS" descr="id:214748865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07308" y="5011907"/>
              <a:ext cx="2015490" cy="370840"/>
            </a:xfrm>
            <a:prstGeom prst="rect">
              <a:avLst/>
            </a:prstGeom>
          </p:spPr>
        </p:pic>
        <p:pic>
          <p:nvPicPr>
            <p:cNvPr id="6" name="手指.EPS" descr="id:214748866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469222" y="5074862"/>
              <a:ext cx="601648" cy="261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66347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455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en-US" altLang="zh-CN" b="1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探索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）人生在勤，不索何获。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张衡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）向还没有开辟的领域进军，才能创造新天地。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李政道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个科学技术工作者，如果他抱定了为社会主义祖国的富强、为人类幸福前途服务的崇高目的，在工作过程中，不断攻破自然奥秘，发现新世界，创造新东西，去开辟人类浩荡无际、光明灿烂的前景，那么他的生活就会是多么幸福、愉快、生动、活泼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李四光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7308" y="134982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5627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）古往今来人们开始哲理探索，都应起于对自然万物的惊异。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亚里士多德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）真理的大海，让未发现的一切事物躺卧在我的眼前，任我去探寻。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牛顿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）我从事科学研究是出于一种不可遏止的想要探索大自然奥秘的欲望，别无其他动机。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爱因斯坦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711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40" y="5292155"/>
            <a:ext cx="1271077" cy="39337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605" y="4728018"/>
            <a:ext cx="1008112" cy="39337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4190325"/>
            <a:ext cx="1008112" cy="393378"/>
          </a:xfrm>
          <a:prstGeom prst="rect">
            <a:avLst/>
          </a:prstGeom>
        </p:spPr>
      </p:pic>
      <p:pic>
        <p:nvPicPr>
          <p:cNvPr id="4" name="教材晒清单.EPS" descr="id:2147488590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10" name="21XBS1.eps" descr="id:21474911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84701" y="1340768"/>
            <a:ext cx="2110105" cy="388620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旷日持久</a:t>
            </a:r>
            <a:r>
              <a:rPr lang="en-US" altLang="zh-CN" b="1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经年累月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旷日持久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：多费时日，拖得很久。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经年累月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：经历很多年月，形容时间很长。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旷日持久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强调消耗的时间。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经年累月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强调经历的时间。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为了几百元钱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他们在法庭上开始了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旷日持久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的争论。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他是个海员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经年累月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在海上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736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增建教授在计量史研究领域成就卓著，其成果获国际学界高度认可。他系统研究了中国古代计量理论、计量单位制定科学过程、天文计量史及计量与社会互动关系，并开拓了东亚计量交流史等方向。日本计量史学会前会长岩田重雄赞誉其研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范围极广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，并与丘光明并称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中国计量史界的双璧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。他自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年起持续获松下国际财团资助，彰显国际影响力。其治学以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合理解释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为追求，注重阐释科技成就的客观性，在计量史领域兼具理论深度与跨文化视野，是该领域的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代表性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4611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浑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盖之争：科学的争论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天文学上的旷世之争》主要以我国古代关于宇宙结构模式的各派学说出现的时间为线索，爬梳相关史料，力图勾画历史的准确面貌并作出评论。文章重点写了浑盖之争。浑盖之争促成了与之相关的众多重要科学问题的解决，促成了中国古代天文学诸多重要成就的获得，表明了中国古人对宇宙问题的关注，体现了中国古人对待科学问题的态度，为我们留下了重视实际校验、严谨务实的传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791977"/>
            <a:ext cx="2015490" cy="38862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06574" y="1340768"/>
            <a:ext cx="1211580" cy="461665"/>
            <a:chOff x="1454436" y="1286866"/>
            <a:chExt cx="1211580" cy="461665"/>
          </a:xfrm>
        </p:grpSpPr>
        <p:pic>
          <p:nvPicPr>
            <p:cNvPr id="5" name="BS25.eps" descr="id:2147489774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454436" y="1317297"/>
              <a:ext cx="1211580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1477274" y="128686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素材一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82580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和浑盖之争一样，人类的每一次进步都伴随着不断的争论。但这种争论应是没有私心的。只有这样，科学才能造福人类，正如恩格斯所说：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科学越是毫无顾忌和大公无私，它就越符合工人的利益和愿望。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否则科学就是把一双刃剑，使用不当，必定祸害人类。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科学求实精神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执着追求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探求真理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实事求是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正确看待科学上的争论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4246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9554"/>
            <a:ext cx="11485848" cy="507831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关增建在参观安徽省博物馆时，发现一件标记为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甗（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的汉代蒸具（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出土文物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其结构带有截流槽和导管，能收集并导出冷凝水。据此，他判断该器物不仅用于蒸制，实际具备蒸馏功能，应是一个蒸馏器。这一发现意义重大，因为当时学界普遍认为中国蒸馏器最早出现于元代，而此物属汉代。关增建将发现告知李志超教授，后者认同其结构确为蒸馏器。随后，两人合作撰写论文，并在考古学学术会议上宣读报告。报告引起与会者重视，上海博物馆工作人员特别联系关增建，提出交换资料和合作研究的意愿，因为他们馆藏有一件类似的器物。此发现被关增建视为其在科技考古领域的一个意外收获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观察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思考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发现源于偶然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6574" y="836712"/>
            <a:ext cx="1211580" cy="461665"/>
            <a:chOff x="1454436" y="1286866"/>
            <a:chExt cx="1211580" cy="461665"/>
          </a:xfrm>
        </p:grpSpPr>
        <p:pic>
          <p:nvPicPr>
            <p:cNvPr id="4" name="BS25.eps" descr="id:214748977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454436" y="1317297"/>
              <a:ext cx="1211580" cy="39560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1477274" y="128686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r>
                <a:rPr lang="zh-CN" altLang="en-US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二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1632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40" y="4202982"/>
            <a:ext cx="1271077" cy="39337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605" y="3080908"/>
            <a:ext cx="1008112" cy="39337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543194"/>
            <a:ext cx="1008112" cy="39337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不绝如缕</a:t>
            </a:r>
            <a:r>
              <a:rPr lang="en-US" altLang="zh-CN" b="1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络绎不绝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不绝如缕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：多形容局势危急或声音细微悠长。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络绎不绝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人、马、车、船等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）前后相接，连续不断。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连续不断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不绝如缕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用于声音、情绪、局面等，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络绎不绝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一般形容人、马、车、船等。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果园里的蜜蜂声音变小了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但依然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不绝如缕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虽然通往窑背村的乡村公路并不宽阔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但是开车前往的游客依然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络绎不绝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2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40" y="2546798"/>
            <a:ext cx="1271077" cy="39337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40" y="3635971"/>
            <a:ext cx="1271077" cy="39337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词语积累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D933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相形见绌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跟另一人或事物比较起来显得远远不如。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D933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不胜枚举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无法一个一个全举出来，形容同一类的人或事物很多。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他在本地成绩非常优秀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但与大城市里的精英一比较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相形见绌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伤别为中国古代诗词的一大传统题材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佳作迭出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不胜枚举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高考链接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新高考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吃货的生产力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不胜枚举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不可低估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人们就发明了种种能在无重力环境中使用的餐具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甚至还有咖啡杯和煎锅。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此处强调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吃货的生产力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不可小看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不可低估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743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相关链接.EPS" descr="id:2147488604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836712"/>
            <a:ext cx="2015490" cy="38862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78583" y="1466678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 dirty="0"/>
            </a:p>
          </p:txBody>
        </p:sp>
      </p:grpSp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1964347"/>
            <a:ext cx="11485848" cy="2792239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盖天说与浑天说是中国古代天文学史上两大主流学派的理论，这两派都发明了许多天文仪器，用于观测、记录、研究和演示天象。浑天学派的浑仪和浑象奇瑰雄浑，在历史上备受推崇，盖天学派的圭表也广为世人所知。此外，盖天学派还创制了一种盖天图仪，该仪器同样闪烁着先哲智慧的光芒。但是，这种盖天图仪在中国天文学史上却鲜有提及，所以今天仍有必要介绍和探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1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天文学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文学是研究宇宙空间天体、宇宙的结构和发展的学科，内容包括天体的构造、性质和运行规律等。主要通过观测天体发射到地球的辐射，发现并测量它们的位置，探索它们的运动规律，研究它们的物理性质、化学组成、内部结构、能量来源及其演化规律。天文学是一门古老的科学，自有人类文明史起，天文学就占据了重要的地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8583" y="836712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文化常识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485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信息类文本阅读之筛选并整合文中</a:t>
            </a:r>
            <a:r>
              <a:rPr lang="zh-CN" altLang="zh-CN" b="1" smtClean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信息</a:t>
            </a:r>
            <a:endParaRPr lang="en-US" altLang="zh-CN" b="1" smtClean="0">
              <a:solidFill>
                <a:srgbClr val="E26355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5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2050048"/>
            <a:ext cx="2015490" cy="37084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551254"/>
              </p:ext>
            </p:extLst>
          </p:nvPr>
        </p:nvGraphicFramePr>
        <p:xfrm>
          <a:off x="343710" y="2463634"/>
          <a:ext cx="11502992" cy="3989702"/>
        </p:xfrm>
        <a:graphic>
          <a:graphicData uri="http://schemas.openxmlformats.org/drawingml/2006/table">
            <a:tbl>
              <a:tblPr firstRow="1" firstCol="1" bandRow="1"/>
              <a:tblGrid>
                <a:gridCol w="1431016">
                  <a:extLst>
                    <a:ext uri="{9D8B030D-6E8A-4147-A177-3AD203B41FA5}">
                      <a16:colId xmlns:a16="http://schemas.microsoft.com/office/drawing/2014/main" val="653007866"/>
                    </a:ext>
                  </a:extLst>
                </a:gridCol>
                <a:gridCol w="10071976">
                  <a:extLst>
                    <a:ext uri="{9D8B030D-6E8A-4147-A177-3AD203B41FA5}">
                      <a16:colId xmlns:a16="http://schemas.microsoft.com/office/drawing/2014/main" val="1938497802"/>
                    </a:ext>
                  </a:extLst>
                </a:gridCol>
              </a:tblGrid>
              <a:tr h="51652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语言建构与运用思维发展与提升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4362724"/>
                  </a:ext>
                </a:extLst>
              </a:tr>
              <a:tr h="347317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筛选并整合文中信息题涉及的重要信息，包括文章的基本观点，以及最能表达文章主旨和作者写作意图的语句等。所谓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筛选信息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，是指从纷繁的语言材料中找出并提取主要信息，筛掉次要信息；所谓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整合信息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，是指根据试题的要求，对筛选出来的信息源进行分类集中，重新组合。筛选并整合文中的信息题通常与分析、概括相结合，选择题选项涉及的信息区间跨度相对较大，并不仅局限于某一段，常常涵盖多个段落。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2767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8585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269836"/>
              </p:ext>
            </p:extLst>
          </p:nvPr>
        </p:nvGraphicFramePr>
        <p:xfrm>
          <a:off x="334567" y="1844824"/>
          <a:ext cx="11521280" cy="2116971"/>
        </p:xfrm>
        <a:graphic>
          <a:graphicData uri="http://schemas.openxmlformats.org/drawingml/2006/table">
            <a:tbl>
              <a:tblPr firstRow="1" firstCol="1" bandRow="1"/>
              <a:tblGrid>
                <a:gridCol w="2016223">
                  <a:extLst>
                    <a:ext uri="{9D8B030D-6E8A-4147-A177-3AD203B41FA5}">
                      <a16:colId xmlns:a16="http://schemas.microsoft.com/office/drawing/2014/main" val="3167008743"/>
                    </a:ext>
                  </a:extLst>
                </a:gridCol>
                <a:gridCol w="9505057">
                  <a:extLst>
                    <a:ext uri="{9D8B030D-6E8A-4147-A177-3AD203B41FA5}">
                      <a16:colId xmlns:a16="http://schemas.microsoft.com/office/drawing/2014/main" val="1918129556"/>
                    </a:ext>
                  </a:extLst>
                </a:gridCol>
              </a:tblGrid>
              <a:tr h="211697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常见设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问方式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下列关于原文内容的理解和分析，不正确的一项是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请结合材料，谈谈你的看法。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请结合材料简要概括。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08144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593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答题方法之分层切片与三级比对法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将选项切片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分点找对应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定位信息源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为什么切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选项是对文中多个信息点的概括、归纳和整合，一个选项包含了文中多个信息点，其中一般会有信息点被设误。关于这些信息点，我们都要在原文中找到依据。若不细细切分，就比对不出差异，导致错误信息点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漏网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，进而造成误判。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如何切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基本原则是将选项拆解，切分成若干片段。如果是切分复句，一般以一个分句为一个片段；如果是切分单句，可以按照句子主干的结构（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主谓宾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）切分；有时将较长单句中的某些短语（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多充当修饰重要概念的成分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）切为片段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825912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45838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2336</Words>
  <Application>Microsoft Office PowerPoint</Application>
  <PresentationFormat>自定义</PresentationFormat>
  <Paragraphs>125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方正清刻本悦宋简体</vt:lpstr>
      <vt:lpstr>仿宋</vt:lpstr>
      <vt:lpstr>黑体</vt:lpstr>
      <vt:lpstr>楷体</vt:lpstr>
      <vt:lpstr>思源黑体 CN Light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409</cp:revision>
  <dcterms:created xsi:type="dcterms:W3CDTF">2020-11-06T05:24:00Z</dcterms:created>
  <dcterms:modified xsi:type="dcterms:W3CDTF">2025-09-21T06:55:13Z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